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0" r:id="rId4"/>
    <p:sldId id="261" r:id="rId5"/>
    <p:sldId id="259" r:id="rId6"/>
    <p:sldId id="262" r:id="rId7"/>
    <p:sldId id="258" r:id="rId8"/>
    <p:sldId id="269" r:id="rId9"/>
    <p:sldId id="268" r:id="rId10"/>
    <p:sldId id="263" r:id="rId11"/>
    <p:sldId id="264" r:id="rId12"/>
    <p:sldId id="267" r:id="rId13"/>
    <p:sldId id="265" r:id="rId14"/>
    <p:sldId id="266" r:id="rId15"/>
    <p:sldId id="270"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43" autoAdjust="0"/>
    <p:restoredTop sz="94660"/>
  </p:normalViewPr>
  <p:slideViewPr>
    <p:cSldViewPr snapToGrid="0">
      <p:cViewPr varScale="1">
        <p:scale>
          <a:sx n="109" d="100"/>
          <a:sy n="109" d="100"/>
        </p:scale>
        <p:origin x="14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5926FEC-D1D1-4545-958D-12DE0EA3CC86}" type="datetimeFigureOut">
              <a:rPr lang="en-GB" smtClean="0"/>
              <a:t>07/02/2022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9D21B61-BA4B-437C-B600-B5B6FEE146C3}" type="slidenum">
              <a:rPr lang="en-GB" smtClean="0"/>
              <a:t>‹#›</a:t>
            </a:fld>
            <a:endParaRPr lang="en-GB"/>
          </a:p>
        </p:txBody>
      </p:sp>
    </p:spTree>
    <p:extLst>
      <p:ext uri="{BB962C8B-B14F-4D97-AF65-F5344CB8AC3E}">
        <p14:creationId xmlns:p14="http://schemas.microsoft.com/office/powerpoint/2010/main" val="916660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5926FEC-D1D1-4545-958D-12DE0EA3CC86}" type="datetimeFigureOut">
              <a:rPr lang="en-GB" smtClean="0"/>
              <a:t>07/02/2022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9D21B61-BA4B-437C-B600-B5B6FEE146C3}" type="slidenum">
              <a:rPr lang="en-GB" smtClean="0"/>
              <a:t>‹#›</a:t>
            </a:fld>
            <a:endParaRPr lang="en-GB"/>
          </a:p>
        </p:txBody>
      </p:sp>
    </p:spTree>
    <p:extLst>
      <p:ext uri="{BB962C8B-B14F-4D97-AF65-F5344CB8AC3E}">
        <p14:creationId xmlns:p14="http://schemas.microsoft.com/office/powerpoint/2010/main" val="26604827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926FEC-D1D1-4545-958D-12DE0EA3CC86}" type="datetimeFigureOut">
              <a:rPr lang="en-GB" smtClean="0"/>
              <a:t>07/02/2022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9D21B61-BA4B-437C-B600-B5B6FEE146C3}" type="slidenum">
              <a:rPr lang="en-GB" smtClean="0"/>
              <a:t>‹#›</a:t>
            </a:fld>
            <a:endParaRPr lang="en-GB"/>
          </a:p>
        </p:txBody>
      </p:sp>
    </p:spTree>
    <p:extLst>
      <p:ext uri="{BB962C8B-B14F-4D97-AF65-F5344CB8AC3E}">
        <p14:creationId xmlns:p14="http://schemas.microsoft.com/office/powerpoint/2010/main" val="16452649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5926FEC-D1D1-4545-958D-12DE0EA3CC86}" type="datetimeFigureOut">
              <a:rPr lang="en-GB" smtClean="0"/>
              <a:t>07/02/2022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9D21B61-BA4B-437C-B600-B5B6FEE146C3}" type="slidenum">
              <a:rPr lang="en-GB" smtClean="0"/>
              <a:t>‹#›</a:t>
            </a:fld>
            <a:endParaRPr lang="en-GB"/>
          </a:p>
        </p:txBody>
      </p:sp>
    </p:spTree>
    <p:extLst>
      <p:ext uri="{BB962C8B-B14F-4D97-AF65-F5344CB8AC3E}">
        <p14:creationId xmlns:p14="http://schemas.microsoft.com/office/powerpoint/2010/main" val="24873746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5926FEC-D1D1-4545-958D-12DE0EA3CC86}" type="datetimeFigureOut">
              <a:rPr lang="en-GB" smtClean="0"/>
              <a:t>07/02/2022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9D21B61-BA4B-437C-B600-B5B6FEE146C3}" type="slidenum">
              <a:rPr lang="en-GB" smtClean="0"/>
              <a:t>‹#›</a:t>
            </a:fld>
            <a:endParaRPr lang="en-GB"/>
          </a:p>
        </p:txBody>
      </p:sp>
    </p:spTree>
    <p:extLst>
      <p:ext uri="{BB962C8B-B14F-4D97-AF65-F5344CB8AC3E}">
        <p14:creationId xmlns:p14="http://schemas.microsoft.com/office/powerpoint/2010/main" val="4017303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5926FEC-D1D1-4545-958D-12DE0EA3CC86}" type="datetimeFigureOut">
              <a:rPr lang="en-GB" smtClean="0"/>
              <a:t>07/02/2022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9D21B61-BA4B-437C-B600-B5B6FEE146C3}" type="slidenum">
              <a:rPr lang="en-GB" smtClean="0"/>
              <a:t>‹#›</a:t>
            </a:fld>
            <a:endParaRPr lang="en-GB"/>
          </a:p>
        </p:txBody>
      </p:sp>
    </p:spTree>
    <p:extLst>
      <p:ext uri="{BB962C8B-B14F-4D97-AF65-F5344CB8AC3E}">
        <p14:creationId xmlns:p14="http://schemas.microsoft.com/office/powerpoint/2010/main" val="11742103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D5926FEC-D1D1-4545-958D-12DE0EA3CC86}" type="datetimeFigureOut">
              <a:rPr lang="en-GB" smtClean="0"/>
              <a:t>07/02/2022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9D21B61-BA4B-437C-B600-B5B6FEE146C3}" type="slidenum">
              <a:rPr lang="en-GB" smtClean="0"/>
              <a:t>‹#›</a:t>
            </a:fld>
            <a:endParaRPr lang="en-GB"/>
          </a:p>
        </p:txBody>
      </p:sp>
    </p:spTree>
    <p:extLst>
      <p:ext uri="{BB962C8B-B14F-4D97-AF65-F5344CB8AC3E}">
        <p14:creationId xmlns:p14="http://schemas.microsoft.com/office/powerpoint/2010/main" val="40477723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926FEC-D1D1-4545-958D-12DE0EA3CC86}" type="datetimeFigureOut">
              <a:rPr lang="en-GB" smtClean="0"/>
              <a:t>07/02/2022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9D21B61-BA4B-437C-B600-B5B6FEE146C3}" type="slidenum">
              <a:rPr lang="en-GB" smtClean="0"/>
              <a:t>‹#›</a:t>
            </a:fld>
            <a:endParaRPr lang="en-GB"/>
          </a:p>
        </p:txBody>
      </p:sp>
    </p:spTree>
    <p:extLst>
      <p:ext uri="{BB962C8B-B14F-4D97-AF65-F5344CB8AC3E}">
        <p14:creationId xmlns:p14="http://schemas.microsoft.com/office/powerpoint/2010/main" val="22825308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926FEC-D1D1-4545-958D-12DE0EA3CC86}" type="datetimeFigureOut">
              <a:rPr lang="en-GB" smtClean="0"/>
              <a:t>07/02/2022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9D21B61-BA4B-437C-B600-B5B6FEE146C3}" type="slidenum">
              <a:rPr lang="en-GB" smtClean="0"/>
              <a:t>‹#›</a:t>
            </a:fld>
            <a:endParaRPr lang="en-GB"/>
          </a:p>
        </p:txBody>
      </p:sp>
    </p:spTree>
    <p:extLst>
      <p:ext uri="{BB962C8B-B14F-4D97-AF65-F5344CB8AC3E}">
        <p14:creationId xmlns:p14="http://schemas.microsoft.com/office/powerpoint/2010/main" val="1614027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926FEC-D1D1-4545-958D-12DE0EA3CC86}" type="datetimeFigureOut">
              <a:rPr lang="en-GB" smtClean="0"/>
              <a:t>07/02/2022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9D21B61-BA4B-437C-B600-B5B6FEE146C3}" type="slidenum">
              <a:rPr lang="en-GB" smtClean="0"/>
              <a:t>‹#›</a:t>
            </a:fld>
            <a:endParaRPr lang="en-GB"/>
          </a:p>
        </p:txBody>
      </p:sp>
    </p:spTree>
    <p:extLst>
      <p:ext uri="{BB962C8B-B14F-4D97-AF65-F5344CB8AC3E}">
        <p14:creationId xmlns:p14="http://schemas.microsoft.com/office/powerpoint/2010/main" val="30485805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926FEC-D1D1-4545-958D-12DE0EA3CC86}" type="datetimeFigureOut">
              <a:rPr lang="en-GB" smtClean="0"/>
              <a:t>07/02/2022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9D21B61-BA4B-437C-B600-B5B6FEE146C3}" type="slidenum">
              <a:rPr lang="en-GB" smtClean="0"/>
              <a:t>‹#›</a:t>
            </a:fld>
            <a:endParaRPr lang="en-GB"/>
          </a:p>
        </p:txBody>
      </p:sp>
    </p:spTree>
    <p:extLst>
      <p:ext uri="{BB962C8B-B14F-4D97-AF65-F5344CB8AC3E}">
        <p14:creationId xmlns:p14="http://schemas.microsoft.com/office/powerpoint/2010/main" val="17331043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926FEC-D1D1-4545-958D-12DE0EA3CC86}" type="datetimeFigureOut">
              <a:rPr lang="en-GB" smtClean="0"/>
              <a:t>07/02/2022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9D21B61-BA4B-437C-B600-B5B6FEE146C3}" type="slidenum">
              <a:rPr lang="en-GB" smtClean="0"/>
              <a:t>‹#›</a:t>
            </a:fld>
            <a:endParaRPr lang="en-GB"/>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2290870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926FEC-D1D1-4545-958D-12DE0EA3CC86}" type="datetimeFigureOut">
              <a:rPr lang="en-GB" smtClean="0"/>
              <a:t>07/02/2022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9D21B61-BA4B-437C-B600-B5B6FEE146C3}" type="slidenum">
              <a:rPr lang="en-GB" smtClean="0"/>
              <a:t>‹#›</a:t>
            </a:fld>
            <a:endParaRPr lang="en-GB"/>
          </a:p>
        </p:txBody>
      </p:sp>
    </p:spTree>
    <p:extLst>
      <p:ext uri="{BB962C8B-B14F-4D97-AF65-F5344CB8AC3E}">
        <p14:creationId xmlns:p14="http://schemas.microsoft.com/office/powerpoint/2010/main" val="16657021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D5926FEC-D1D1-4545-958D-12DE0EA3CC86}" type="datetimeFigureOut">
              <a:rPr lang="en-GB" smtClean="0"/>
              <a:t>07/02/2022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9D21B61-BA4B-437C-B600-B5B6FEE146C3}" type="slidenum">
              <a:rPr lang="en-GB" smtClean="0"/>
              <a:t>‹#›</a:t>
            </a:fld>
            <a:endParaRPr lang="en-GB"/>
          </a:p>
        </p:txBody>
      </p:sp>
    </p:spTree>
    <p:extLst>
      <p:ext uri="{BB962C8B-B14F-4D97-AF65-F5344CB8AC3E}">
        <p14:creationId xmlns:p14="http://schemas.microsoft.com/office/powerpoint/2010/main" val="4086033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D5926FEC-D1D1-4545-958D-12DE0EA3CC86}" type="datetimeFigureOut">
              <a:rPr lang="en-GB" smtClean="0"/>
              <a:t>07/02/2022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9D21B61-BA4B-437C-B600-B5B6FEE146C3}" type="slidenum">
              <a:rPr lang="en-GB" smtClean="0"/>
              <a:t>‹#›</a:t>
            </a:fld>
            <a:endParaRPr lang="en-GB"/>
          </a:p>
        </p:txBody>
      </p:sp>
    </p:spTree>
    <p:extLst>
      <p:ext uri="{BB962C8B-B14F-4D97-AF65-F5344CB8AC3E}">
        <p14:creationId xmlns:p14="http://schemas.microsoft.com/office/powerpoint/2010/main" val="42495373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5926FEC-D1D1-4545-958D-12DE0EA3CC86}" type="datetimeFigureOut">
              <a:rPr lang="en-GB" smtClean="0"/>
              <a:t>07/02/2022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9D21B61-BA4B-437C-B600-B5B6FEE146C3}" type="slidenum">
              <a:rPr lang="en-GB" smtClean="0"/>
              <a:t>‹#›</a:t>
            </a:fld>
            <a:endParaRPr lang="en-GB"/>
          </a:p>
        </p:txBody>
      </p:sp>
    </p:spTree>
    <p:extLst>
      <p:ext uri="{BB962C8B-B14F-4D97-AF65-F5344CB8AC3E}">
        <p14:creationId xmlns:p14="http://schemas.microsoft.com/office/powerpoint/2010/main" val="13291068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5926FEC-D1D1-4545-958D-12DE0EA3CC86}" type="datetimeFigureOut">
              <a:rPr lang="en-GB" smtClean="0"/>
              <a:t>07/02/2022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9D21B61-BA4B-437C-B600-B5B6FEE146C3}" type="slidenum">
              <a:rPr lang="en-GB" smtClean="0"/>
              <a:t>‹#›</a:t>
            </a:fld>
            <a:endParaRPr lang="en-GB"/>
          </a:p>
        </p:txBody>
      </p:sp>
    </p:spTree>
    <p:extLst>
      <p:ext uri="{BB962C8B-B14F-4D97-AF65-F5344CB8AC3E}">
        <p14:creationId xmlns:p14="http://schemas.microsoft.com/office/powerpoint/2010/main" val="15965541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D5926FEC-D1D1-4545-958D-12DE0EA3CC86}" type="datetimeFigureOut">
              <a:rPr lang="en-GB" smtClean="0"/>
              <a:t>07/02/2022</a:t>
            </a:fld>
            <a:endParaRPr lang="en-GB"/>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GB"/>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29D21B61-BA4B-437C-B600-B5B6FEE146C3}" type="slidenum">
              <a:rPr lang="en-GB" smtClean="0"/>
              <a:t>‹#›</a:t>
            </a:fld>
            <a:endParaRPr lang="en-GB"/>
          </a:p>
        </p:txBody>
      </p:sp>
    </p:spTree>
    <p:extLst>
      <p:ext uri="{BB962C8B-B14F-4D97-AF65-F5344CB8AC3E}">
        <p14:creationId xmlns:p14="http://schemas.microsoft.com/office/powerpoint/2010/main" val="35723416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dirty="0"/>
          </a:p>
        </p:txBody>
      </p:sp>
      <p:sp>
        <p:nvSpPr>
          <p:cNvPr id="3" name="Subtitle 2"/>
          <p:cNvSpPr>
            <a:spLocks noGrp="1"/>
          </p:cNvSpPr>
          <p:nvPr>
            <p:ph type="subTitle" idx="1"/>
          </p:nvPr>
        </p:nvSpPr>
        <p:spPr>
          <a:xfrm>
            <a:off x="1644305" y="5383925"/>
            <a:ext cx="8689976" cy="1371599"/>
          </a:xfrm>
        </p:spPr>
        <p:txBody>
          <a:bodyPr>
            <a:normAutofit/>
          </a:bodyPr>
          <a:lstStyle/>
          <a:p>
            <a:r>
              <a:rPr lang="en-GB" sz="4000" dirty="0" smtClean="0">
                <a:solidFill>
                  <a:srgbClr val="0000FF"/>
                </a:solidFill>
              </a:rPr>
              <a:t>St. Peter’s CATHOLIC PRIMARY SCHOOL </a:t>
            </a:r>
            <a:endParaRPr lang="en-GB" sz="4000" dirty="0">
              <a:solidFill>
                <a:srgbClr val="0000FF"/>
              </a:solidFill>
            </a:endParaRPr>
          </a:p>
        </p:txBody>
      </p:sp>
      <p:pic>
        <p:nvPicPr>
          <p:cNvPr id="11266" name="Picture 2" descr="https://m.media-amazon.com/images/P/B0787WNN4Z.01._SCLZZZZZZZ_SX500_.jpg"/>
          <p:cNvPicPr>
            <a:picLocks noChangeAspect="1" noChangeArrowheads="1"/>
          </p:cNvPicPr>
          <p:nvPr/>
        </p:nvPicPr>
        <p:blipFill rotWithShape="1">
          <a:blip r:embed="rId4">
            <a:extLst>
              <a:ext uri="{28A0092B-C50C-407E-A947-70E740481C1C}">
                <a14:useLocalDpi xmlns:a14="http://schemas.microsoft.com/office/drawing/2010/main" val="0"/>
              </a:ext>
            </a:extLst>
          </a:blip>
          <a:srcRect t="6705" b="25353"/>
          <a:stretch/>
        </p:blipFill>
        <p:spPr bwMode="auto">
          <a:xfrm>
            <a:off x="3740673" y="350418"/>
            <a:ext cx="4497240" cy="4768940"/>
          </a:xfrm>
          <a:prstGeom prst="rect">
            <a:avLst/>
          </a:prstGeom>
          <a:noFill/>
          <a:extLst>
            <a:ext uri="{909E8E84-426E-40DD-AFC4-6F175D3DCCD1}">
              <a14:hiddenFill xmlns:a14="http://schemas.microsoft.com/office/drawing/2010/main">
                <a:solidFill>
                  <a:srgbClr val="FFFFFF"/>
                </a:solidFill>
              </a14:hiddenFill>
            </a:ext>
          </a:extLst>
        </p:spPr>
      </p:pic>
      <p:pic>
        <p:nvPicPr>
          <p:cNvPr id="4" name="15 minutes of peace, Amazing Grace Hymn">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882996" y="6442364"/>
            <a:ext cx="236960" cy="236960"/>
          </a:xfrm>
          <a:prstGeom prst="rect">
            <a:avLst/>
          </a:prstGeom>
        </p:spPr>
      </p:pic>
    </p:spTree>
    <p:extLst>
      <p:ext uri="{BB962C8B-B14F-4D97-AF65-F5344CB8AC3E}">
        <p14:creationId xmlns:p14="http://schemas.microsoft.com/office/powerpoint/2010/main" val="22567741"/>
      </p:ext>
    </p:extLst>
  </p:cSld>
  <p:clrMapOvr>
    <a:masterClrMapping/>
  </p:clrMapOvr>
  <mc:AlternateContent xmlns:mc="http://schemas.openxmlformats.org/markup-compatibility/2006">
    <mc:Choice xmlns:p14="http://schemas.microsoft.com/office/powerpoint/2010/main" Requires="p14">
      <p:transition p14:dur="250" advClick="0" advTm="7000"/>
    </mc:Choice>
    <mc:Fallback>
      <p:transition advClick="0" advTm="7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31" presetClass="entr" presetSubtype="0" fill="hold" nodeType="clickEffect">
                                  <p:stCondLst>
                                    <p:cond delay="0"/>
                                  </p:stCondLst>
                                  <p:childTnLst>
                                    <p:set>
                                      <p:cBhvr>
                                        <p:cTn id="10" dur="1" fill="hold">
                                          <p:stCondLst>
                                            <p:cond delay="0"/>
                                          </p:stCondLst>
                                        </p:cTn>
                                        <p:tgtEl>
                                          <p:spTgt spid="11266"/>
                                        </p:tgtEl>
                                        <p:attrNameLst>
                                          <p:attrName>style.visibility</p:attrName>
                                        </p:attrNameLst>
                                      </p:cBhvr>
                                      <p:to>
                                        <p:strVal val="visible"/>
                                      </p:to>
                                    </p:set>
                                    <p:anim calcmode="lin" valueType="num">
                                      <p:cBhvr>
                                        <p:cTn id="11" dur="1000" fill="hold"/>
                                        <p:tgtEl>
                                          <p:spTgt spid="11266"/>
                                        </p:tgtEl>
                                        <p:attrNameLst>
                                          <p:attrName>ppt_w</p:attrName>
                                        </p:attrNameLst>
                                      </p:cBhvr>
                                      <p:tavLst>
                                        <p:tav tm="0">
                                          <p:val>
                                            <p:fltVal val="0"/>
                                          </p:val>
                                        </p:tav>
                                        <p:tav tm="100000">
                                          <p:val>
                                            <p:strVal val="#ppt_w"/>
                                          </p:val>
                                        </p:tav>
                                      </p:tavLst>
                                    </p:anim>
                                    <p:anim calcmode="lin" valueType="num">
                                      <p:cBhvr>
                                        <p:cTn id="12" dur="1000" fill="hold"/>
                                        <p:tgtEl>
                                          <p:spTgt spid="11266"/>
                                        </p:tgtEl>
                                        <p:attrNameLst>
                                          <p:attrName>ppt_h</p:attrName>
                                        </p:attrNameLst>
                                      </p:cBhvr>
                                      <p:tavLst>
                                        <p:tav tm="0">
                                          <p:val>
                                            <p:fltVal val="0"/>
                                          </p:val>
                                        </p:tav>
                                        <p:tav tm="100000">
                                          <p:val>
                                            <p:strVal val="#ppt_h"/>
                                          </p:val>
                                        </p:tav>
                                      </p:tavLst>
                                    </p:anim>
                                    <p:anim calcmode="lin" valueType="num">
                                      <p:cBhvr>
                                        <p:cTn id="13" dur="1000" fill="hold"/>
                                        <p:tgtEl>
                                          <p:spTgt spid="11266"/>
                                        </p:tgtEl>
                                        <p:attrNameLst>
                                          <p:attrName>style.rotation</p:attrName>
                                        </p:attrNameLst>
                                      </p:cBhvr>
                                      <p:tavLst>
                                        <p:tav tm="0">
                                          <p:val>
                                            <p:fltVal val="90"/>
                                          </p:val>
                                        </p:tav>
                                        <p:tav tm="100000">
                                          <p:val>
                                            <p:fltVal val="0"/>
                                          </p:val>
                                        </p:tav>
                                      </p:tavLst>
                                    </p:anim>
                                    <p:animEffect transition="in" filter="fade">
                                      <p:cBhvr>
                                        <p:cTn id="14" dur="1000"/>
                                        <p:tgtEl>
                                          <p:spTgt spid="11266"/>
                                        </p:tgtEl>
                                      </p:cBhvr>
                                    </p:animEffect>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wipe(down)">
                                      <p:cBhvr>
                                        <p:cTn id="19" dur="580">
                                          <p:stCondLst>
                                            <p:cond delay="0"/>
                                          </p:stCondLst>
                                        </p:cTn>
                                        <p:tgtEl>
                                          <p:spTgt spid="3">
                                            <p:txEl>
                                              <p:pRg st="0" end="0"/>
                                            </p:txEl>
                                          </p:spTgt>
                                        </p:tgtEl>
                                      </p:cBhvr>
                                    </p:animEffect>
                                    <p:anim calcmode="lin" valueType="num">
                                      <p:cBhvr>
                                        <p:cTn id="20"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25" dur="26">
                                          <p:stCondLst>
                                            <p:cond delay="650"/>
                                          </p:stCondLst>
                                        </p:cTn>
                                        <p:tgtEl>
                                          <p:spTgt spid="3">
                                            <p:txEl>
                                              <p:pRg st="0" end="0"/>
                                            </p:txEl>
                                          </p:spTgt>
                                        </p:tgtEl>
                                      </p:cBhvr>
                                      <p:to x="100000" y="60000"/>
                                    </p:animScale>
                                    <p:animScale>
                                      <p:cBhvr>
                                        <p:cTn id="26" dur="166" decel="50000">
                                          <p:stCondLst>
                                            <p:cond delay="676"/>
                                          </p:stCondLst>
                                        </p:cTn>
                                        <p:tgtEl>
                                          <p:spTgt spid="3">
                                            <p:txEl>
                                              <p:pRg st="0" end="0"/>
                                            </p:txEl>
                                          </p:spTgt>
                                        </p:tgtEl>
                                      </p:cBhvr>
                                      <p:to x="100000" y="100000"/>
                                    </p:animScale>
                                    <p:animScale>
                                      <p:cBhvr>
                                        <p:cTn id="27" dur="26">
                                          <p:stCondLst>
                                            <p:cond delay="1312"/>
                                          </p:stCondLst>
                                        </p:cTn>
                                        <p:tgtEl>
                                          <p:spTgt spid="3">
                                            <p:txEl>
                                              <p:pRg st="0" end="0"/>
                                            </p:txEl>
                                          </p:spTgt>
                                        </p:tgtEl>
                                      </p:cBhvr>
                                      <p:to x="100000" y="80000"/>
                                    </p:animScale>
                                    <p:animScale>
                                      <p:cBhvr>
                                        <p:cTn id="28" dur="166" decel="50000">
                                          <p:stCondLst>
                                            <p:cond delay="1338"/>
                                          </p:stCondLst>
                                        </p:cTn>
                                        <p:tgtEl>
                                          <p:spTgt spid="3">
                                            <p:txEl>
                                              <p:pRg st="0" end="0"/>
                                            </p:txEl>
                                          </p:spTgt>
                                        </p:tgtEl>
                                      </p:cBhvr>
                                      <p:to x="100000" y="100000"/>
                                    </p:animScale>
                                    <p:animScale>
                                      <p:cBhvr>
                                        <p:cTn id="29" dur="26">
                                          <p:stCondLst>
                                            <p:cond delay="1642"/>
                                          </p:stCondLst>
                                        </p:cTn>
                                        <p:tgtEl>
                                          <p:spTgt spid="3">
                                            <p:txEl>
                                              <p:pRg st="0" end="0"/>
                                            </p:txEl>
                                          </p:spTgt>
                                        </p:tgtEl>
                                      </p:cBhvr>
                                      <p:to x="100000" y="90000"/>
                                    </p:animScale>
                                    <p:animScale>
                                      <p:cBhvr>
                                        <p:cTn id="30" dur="166" decel="50000">
                                          <p:stCondLst>
                                            <p:cond delay="1668"/>
                                          </p:stCondLst>
                                        </p:cTn>
                                        <p:tgtEl>
                                          <p:spTgt spid="3">
                                            <p:txEl>
                                              <p:pRg st="0" end="0"/>
                                            </p:txEl>
                                          </p:spTgt>
                                        </p:tgtEl>
                                      </p:cBhvr>
                                      <p:to x="100000" y="100000"/>
                                    </p:animScale>
                                    <p:animScale>
                                      <p:cBhvr>
                                        <p:cTn id="31" dur="26">
                                          <p:stCondLst>
                                            <p:cond delay="1808"/>
                                          </p:stCondLst>
                                        </p:cTn>
                                        <p:tgtEl>
                                          <p:spTgt spid="3">
                                            <p:txEl>
                                              <p:pRg st="0" end="0"/>
                                            </p:txEl>
                                          </p:spTgt>
                                        </p:tgtEl>
                                      </p:cBhvr>
                                      <p:to x="100000" y="95000"/>
                                    </p:animScale>
                                    <p:animScale>
                                      <p:cBhvr>
                                        <p:cTn id="32" dur="166" decel="50000">
                                          <p:stCondLst>
                                            <p:cond delay="1834"/>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3" repeatCount="indefinite" fill="hold" display="0">
                  <p:stCondLst>
                    <p:cond delay="indefinite"/>
                  </p:stCondLst>
                  <p:endCondLst>
                    <p:cond evt="onStopAudio" delay="0">
                      <p:tgtEl>
                        <p:sldTgt/>
                      </p:tgtEl>
                    </p:cond>
                  </p:endCondLst>
                </p:cTn>
                <p:tgtEl>
                  <p:spTgt spid="4"/>
                </p:tgtEl>
              </p:cMediaNode>
            </p:audio>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9618" y="107631"/>
            <a:ext cx="10364451" cy="1596177"/>
          </a:xfrm>
        </p:spPr>
        <p:txBody>
          <a:bodyPr/>
          <a:lstStyle/>
          <a:p>
            <a:r>
              <a:rPr lang="en-GB" dirty="0" smtClean="0"/>
              <a:t>Our Voice</a:t>
            </a:r>
            <a:endParaRPr lang="en-GB" dirty="0"/>
          </a:p>
        </p:txBody>
      </p:sp>
      <p:grpSp>
        <p:nvGrpSpPr>
          <p:cNvPr id="7" name="Group 6"/>
          <p:cNvGrpSpPr/>
          <p:nvPr/>
        </p:nvGrpSpPr>
        <p:grpSpPr>
          <a:xfrm>
            <a:off x="258821" y="1519410"/>
            <a:ext cx="5110139" cy="3555636"/>
            <a:chOff x="258821" y="1519410"/>
            <a:chExt cx="5110139" cy="3555636"/>
          </a:xfrm>
        </p:grpSpPr>
        <p:sp>
          <p:nvSpPr>
            <p:cNvPr id="4" name="Oval Callout 3"/>
            <p:cNvSpPr/>
            <p:nvPr/>
          </p:nvSpPr>
          <p:spPr>
            <a:xfrm rot="20454338">
              <a:off x="258821" y="1519410"/>
              <a:ext cx="5110139" cy="3555636"/>
            </a:xfrm>
            <a:prstGeom prst="wedgeEllipseCallou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6" name="Content Placeholder 2"/>
            <p:cNvSpPr txBox="1">
              <a:spLocks/>
            </p:cNvSpPr>
            <p:nvPr/>
          </p:nvSpPr>
          <p:spPr>
            <a:xfrm rot="20067415">
              <a:off x="1204307" y="2099771"/>
              <a:ext cx="3281302" cy="2455435"/>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vert="horz" lIns="91440" tIns="45720" rIns="91440" bIns="45720" rtlCol="0">
              <a:normAutofit fontScale="92500" lnSpcReduction="10000"/>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Font typeface="Arial" panose="020B0604020202020204" pitchFamily="34" charset="0"/>
                <a:buNone/>
              </a:pPr>
              <a:r>
                <a:rPr lang="en-GB" sz="1600" dirty="0" smtClean="0"/>
                <a:t>At St Peter’s, we are very proud to be a part of the Building the Kingdom programme where we are striving to transform our world. Through Building the Kingdom, we explore the big questions of purpose and meaning that arise throughout the Liturgical year</a:t>
              </a:r>
              <a:endParaRPr lang="en-GB" sz="1600" dirty="0"/>
            </a:p>
          </p:txBody>
        </p:sp>
      </p:grpSp>
      <p:grpSp>
        <p:nvGrpSpPr>
          <p:cNvPr id="11" name="Group 10"/>
          <p:cNvGrpSpPr/>
          <p:nvPr/>
        </p:nvGrpSpPr>
        <p:grpSpPr>
          <a:xfrm rot="3112707">
            <a:off x="6509363" y="1501493"/>
            <a:ext cx="5404893" cy="3803336"/>
            <a:chOff x="1102953" y="1308229"/>
            <a:chExt cx="4986658" cy="3466818"/>
          </a:xfrm>
        </p:grpSpPr>
        <p:sp>
          <p:nvSpPr>
            <p:cNvPr id="12" name="Oval Callout 11"/>
            <p:cNvSpPr/>
            <p:nvPr/>
          </p:nvSpPr>
          <p:spPr>
            <a:xfrm rot="19324876">
              <a:off x="1102953" y="1308229"/>
              <a:ext cx="4986658" cy="3466818"/>
            </a:xfrm>
            <a:prstGeom prst="wedgeEllipseCallout">
              <a:avLst>
                <a:gd name="adj1" fmla="val 24636"/>
                <a:gd name="adj2" fmla="val 65131"/>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13" name="Content Placeholder 2"/>
            <p:cNvSpPr txBox="1">
              <a:spLocks/>
            </p:cNvSpPr>
            <p:nvPr/>
          </p:nvSpPr>
          <p:spPr>
            <a:xfrm rot="19832847">
              <a:off x="2239673" y="1642535"/>
              <a:ext cx="3182424" cy="2881906"/>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None/>
              </a:pPr>
              <a:r>
                <a:rPr lang="en-GB" dirty="0"/>
                <a:t>We use a wide range of creative strategies for moving learning into action, faith in action; We develop our advocacy skills for change for those in the greatest need in </a:t>
              </a:r>
              <a:r>
                <a:rPr lang="en-GB" dirty="0" smtClean="0"/>
                <a:t>society.</a:t>
              </a:r>
            </a:p>
            <a:p>
              <a:pPr marL="0" indent="0">
                <a:buNone/>
              </a:pPr>
              <a:r>
                <a:rPr lang="en-GB" i="1" dirty="0" smtClean="0"/>
                <a:t>Building </a:t>
              </a:r>
              <a:r>
                <a:rPr lang="en-GB" i="1" dirty="0"/>
                <a:t>the Kingdom</a:t>
              </a:r>
              <a:r>
                <a:rPr lang="en-GB" dirty="0"/>
                <a:t> has given us ownership of our faith. It enables us to be stewards of the earth and activists of faith. Every child in our school knows that they are empowered to make a difference not only to their own lives but to the lives of others locally, nationally and internationally</a:t>
              </a:r>
              <a:endParaRPr lang="en-GB" sz="1600" dirty="0"/>
            </a:p>
          </p:txBody>
        </p:sp>
      </p:grpSp>
    </p:spTree>
    <p:extLst>
      <p:ext uri="{BB962C8B-B14F-4D97-AF65-F5344CB8AC3E}">
        <p14:creationId xmlns:p14="http://schemas.microsoft.com/office/powerpoint/2010/main" val="2900734234"/>
      </p:ext>
    </p:extLst>
  </p:cSld>
  <p:clrMapOvr>
    <a:masterClrMapping/>
  </p:clrMapOvr>
  <mc:AlternateContent xmlns:mc="http://schemas.openxmlformats.org/markup-compatibility/2006">
    <mc:Choice xmlns:p14="http://schemas.microsoft.com/office/powerpoint/2010/main" Requires="p14">
      <p:transition p14:dur="250" advClick="0" advTm="25000">
        <p14:reveal/>
      </p:transition>
    </mc:Choice>
    <mc:Fallback>
      <p:transition advClick="0" advTm="2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sz="quarter" idx="13"/>
          </p:nvPr>
        </p:nvSpPr>
        <p:spPr/>
        <p:txBody>
          <a:bodyPr/>
          <a:lstStyle/>
          <a:p>
            <a:endParaRPr lang="en-GB"/>
          </a:p>
        </p:txBody>
      </p:sp>
      <p:pic>
        <p:nvPicPr>
          <p:cNvPr id="1026" name="Picture 2" descr="8 Motivational Quotes ideas | motivational quotes, get one, one lif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24597" y="1070291"/>
            <a:ext cx="4576820" cy="4576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Tree>
    <p:extLst>
      <p:ext uri="{BB962C8B-B14F-4D97-AF65-F5344CB8AC3E}">
        <p14:creationId xmlns:p14="http://schemas.microsoft.com/office/powerpoint/2010/main" val="4064193343"/>
      </p:ext>
    </p:extLst>
  </p:cSld>
  <p:clrMapOvr>
    <a:masterClrMapping/>
  </p:clrMapOvr>
  <mc:AlternateContent xmlns:mc="http://schemas.openxmlformats.org/markup-compatibility/2006">
    <mc:Choice xmlns:p14="http://schemas.microsoft.com/office/powerpoint/2010/main" Requires="p14">
      <p:transition p14:dur="250" advClick="0" advTm="7000"/>
    </mc:Choice>
    <mc:Fallback>
      <p:transition advClick="0" advTm="7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fltVal val="0"/>
                                          </p:val>
                                        </p:tav>
                                        <p:tav tm="100000">
                                          <p:val>
                                            <p:strVal val="#ppt_w"/>
                                          </p:val>
                                        </p:tav>
                                      </p:tavLst>
                                    </p:anim>
                                    <p:anim calcmode="lin" valueType="num">
                                      <p:cBhvr>
                                        <p:cTn id="8" dur="1000" fill="hold"/>
                                        <p:tgtEl>
                                          <p:spTgt spid="1026"/>
                                        </p:tgtEl>
                                        <p:attrNameLst>
                                          <p:attrName>ppt_h</p:attrName>
                                        </p:attrNameLst>
                                      </p:cBhvr>
                                      <p:tavLst>
                                        <p:tav tm="0">
                                          <p:val>
                                            <p:fltVal val="0"/>
                                          </p:val>
                                        </p:tav>
                                        <p:tav tm="100000">
                                          <p:val>
                                            <p:strVal val="#ppt_h"/>
                                          </p:val>
                                        </p:tav>
                                      </p:tavLst>
                                    </p:anim>
                                    <p:anim calcmode="lin" valueType="num">
                                      <p:cBhvr>
                                        <p:cTn id="9" dur="1000" fill="hold"/>
                                        <p:tgtEl>
                                          <p:spTgt spid="1026"/>
                                        </p:tgtEl>
                                        <p:attrNameLst>
                                          <p:attrName>style.rotation</p:attrName>
                                        </p:attrNameLst>
                                      </p:cBhvr>
                                      <p:tavLst>
                                        <p:tav tm="0">
                                          <p:val>
                                            <p:fltVal val="90"/>
                                          </p:val>
                                        </p:tav>
                                        <p:tav tm="100000">
                                          <p:val>
                                            <p:fltVal val="0"/>
                                          </p:val>
                                        </p:tav>
                                      </p:tavLst>
                                    </p:anim>
                                    <p:animEffect transition="in" filter="fade">
                                      <p:cBhvr>
                                        <p:cTn id="10"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sz="quarter" idx="13"/>
          </p:nvPr>
        </p:nvSpPr>
        <p:spPr/>
        <p:txBody>
          <a:bodyPr/>
          <a:lstStyle/>
          <a:p>
            <a:endParaRPr lang="en-GB"/>
          </a:p>
        </p:txBody>
      </p:sp>
      <p:pic>
        <p:nvPicPr>
          <p:cNvPr id="2050" name="Picture 2" descr="Tomorrow won&amp;#39;t be different if you don&amp;#39;t change something today.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99787" y="710090"/>
            <a:ext cx="5791800" cy="579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Tree>
    <p:extLst>
      <p:ext uri="{BB962C8B-B14F-4D97-AF65-F5344CB8AC3E}">
        <p14:creationId xmlns:p14="http://schemas.microsoft.com/office/powerpoint/2010/main" val="4027730897"/>
      </p:ext>
    </p:extLst>
  </p:cSld>
  <p:clrMapOvr>
    <a:masterClrMapping/>
  </p:clrMapOvr>
  <mc:AlternateContent xmlns:mc="http://schemas.openxmlformats.org/markup-compatibility/2006">
    <mc:Choice xmlns:p14="http://schemas.microsoft.com/office/powerpoint/2010/main" Requires="p14">
      <p:transition p14:dur="250" advClick="0" advTm="7000"/>
    </mc:Choice>
    <mc:Fallback>
      <p:transition advClick="0" advTm="7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1000" fill="hold"/>
                                        <p:tgtEl>
                                          <p:spTgt spid="2050"/>
                                        </p:tgtEl>
                                        <p:attrNameLst>
                                          <p:attrName>ppt_w</p:attrName>
                                        </p:attrNameLst>
                                      </p:cBhvr>
                                      <p:tavLst>
                                        <p:tav tm="0">
                                          <p:val>
                                            <p:fltVal val="0"/>
                                          </p:val>
                                        </p:tav>
                                        <p:tav tm="100000">
                                          <p:val>
                                            <p:strVal val="#ppt_w"/>
                                          </p:val>
                                        </p:tav>
                                      </p:tavLst>
                                    </p:anim>
                                    <p:anim calcmode="lin" valueType="num">
                                      <p:cBhvr>
                                        <p:cTn id="8" dur="1000" fill="hold"/>
                                        <p:tgtEl>
                                          <p:spTgt spid="2050"/>
                                        </p:tgtEl>
                                        <p:attrNameLst>
                                          <p:attrName>ppt_h</p:attrName>
                                        </p:attrNameLst>
                                      </p:cBhvr>
                                      <p:tavLst>
                                        <p:tav tm="0">
                                          <p:val>
                                            <p:fltVal val="0"/>
                                          </p:val>
                                        </p:tav>
                                        <p:tav tm="100000">
                                          <p:val>
                                            <p:strVal val="#ppt_h"/>
                                          </p:val>
                                        </p:tav>
                                      </p:tavLst>
                                    </p:anim>
                                    <p:anim calcmode="lin" valueType="num">
                                      <p:cBhvr>
                                        <p:cTn id="9" dur="1000" fill="hold"/>
                                        <p:tgtEl>
                                          <p:spTgt spid="2050"/>
                                        </p:tgtEl>
                                        <p:attrNameLst>
                                          <p:attrName>style.rotation</p:attrName>
                                        </p:attrNameLst>
                                      </p:cBhvr>
                                      <p:tavLst>
                                        <p:tav tm="0">
                                          <p:val>
                                            <p:fltVal val="90"/>
                                          </p:val>
                                        </p:tav>
                                        <p:tav tm="100000">
                                          <p:val>
                                            <p:fltVal val="0"/>
                                          </p:val>
                                        </p:tav>
                                      </p:tavLst>
                                    </p:anim>
                                    <p:animEffect transition="in" filter="fade">
                                      <p:cBhvr>
                                        <p:cTn id="10" dur="1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3074" name="Picture 2" descr="Yesterday, today, tomorrow – The Midnight Stati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3819" y="896322"/>
            <a:ext cx="3952192" cy="5076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Tree>
    <p:extLst>
      <p:ext uri="{BB962C8B-B14F-4D97-AF65-F5344CB8AC3E}">
        <p14:creationId xmlns:p14="http://schemas.microsoft.com/office/powerpoint/2010/main" val="3676344813"/>
      </p:ext>
    </p:extLst>
  </p:cSld>
  <p:clrMapOvr>
    <a:masterClrMapping/>
  </p:clrMapOvr>
  <mc:AlternateContent xmlns:mc="http://schemas.openxmlformats.org/markup-compatibility/2006">
    <mc:Choice xmlns:p14="http://schemas.microsoft.com/office/powerpoint/2010/main" Requires="p14">
      <p:transition p14:dur="250" advClick="0" advTm="7000"/>
    </mc:Choice>
    <mc:Fallback>
      <p:transition advClick="0" advTm="7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1000" fill="hold"/>
                                        <p:tgtEl>
                                          <p:spTgt spid="3074"/>
                                        </p:tgtEl>
                                        <p:attrNameLst>
                                          <p:attrName>ppt_w</p:attrName>
                                        </p:attrNameLst>
                                      </p:cBhvr>
                                      <p:tavLst>
                                        <p:tav tm="0">
                                          <p:val>
                                            <p:fltVal val="0"/>
                                          </p:val>
                                        </p:tav>
                                        <p:tav tm="100000">
                                          <p:val>
                                            <p:strVal val="#ppt_w"/>
                                          </p:val>
                                        </p:tav>
                                      </p:tavLst>
                                    </p:anim>
                                    <p:anim calcmode="lin" valueType="num">
                                      <p:cBhvr>
                                        <p:cTn id="8" dur="1000" fill="hold"/>
                                        <p:tgtEl>
                                          <p:spTgt spid="3074"/>
                                        </p:tgtEl>
                                        <p:attrNameLst>
                                          <p:attrName>ppt_h</p:attrName>
                                        </p:attrNameLst>
                                      </p:cBhvr>
                                      <p:tavLst>
                                        <p:tav tm="0">
                                          <p:val>
                                            <p:fltVal val="0"/>
                                          </p:val>
                                        </p:tav>
                                        <p:tav tm="100000">
                                          <p:val>
                                            <p:strVal val="#ppt_h"/>
                                          </p:val>
                                        </p:tav>
                                      </p:tavLst>
                                    </p:anim>
                                    <p:anim calcmode="lin" valueType="num">
                                      <p:cBhvr>
                                        <p:cTn id="9" dur="1000" fill="hold"/>
                                        <p:tgtEl>
                                          <p:spTgt spid="3074"/>
                                        </p:tgtEl>
                                        <p:attrNameLst>
                                          <p:attrName>style.rotation</p:attrName>
                                        </p:attrNameLst>
                                      </p:cBhvr>
                                      <p:tavLst>
                                        <p:tav tm="0">
                                          <p:val>
                                            <p:fltVal val="90"/>
                                          </p:val>
                                        </p:tav>
                                        <p:tav tm="100000">
                                          <p:val>
                                            <p:fltVal val="0"/>
                                          </p:val>
                                        </p:tav>
                                      </p:tavLst>
                                    </p:anim>
                                    <p:animEffect transition="in" filter="fade">
                                      <p:cBhvr>
                                        <p:cTn id="10" dur="1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098" name="Picture 2" descr="God is calling you to change the world one life at a time and... | Picture  Quo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5328" y="-635000"/>
            <a:ext cx="5905500" cy="76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Tree>
    <p:extLst>
      <p:ext uri="{BB962C8B-B14F-4D97-AF65-F5344CB8AC3E}">
        <p14:creationId xmlns:p14="http://schemas.microsoft.com/office/powerpoint/2010/main" val="3157759529"/>
      </p:ext>
    </p:extLst>
  </p:cSld>
  <p:clrMapOvr>
    <a:masterClrMapping/>
  </p:clrMapOvr>
  <mc:AlternateContent xmlns:mc="http://schemas.openxmlformats.org/markup-compatibility/2006">
    <mc:Choice xmlns:p14="http://schemas.microsoft.com/office/powerpoint/2010/main" Requires="p14">
      <p:transition spd="slow" p14:dur="2000" advClick="0" advTm="7000"/>
    </mc:Choice>
    <mc:Fallback>
      <p:transition spd="slow" advClick="0" advTm="7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p:cTn id="7" dur="1000" fill="hold"/>
                                        <p:tgtEl>
                                          <p:spTgt spid="4098"/>
                                        </p:tgtEl>
                                        <p:attrNameLst>
                                          <p:attrName>ppt_w</p:attrName>
                                        </p:attrNameLst>
                                      </p:cBhvr>
                                      <p:tavLst>
                                        <p:tav tm="0">
                                          <p:val>
                                            <p:fltVal val="0"/>
                                          </p:val>
                                        </p:tav>
                                        <p:tav tm="100000">
                                          <p:val>
                                            <p:strVal val="#ppt_w"/>
                                          </p:val>
                                        </p:tav>
                                      </p:tavLst>
                                    </p:anim>
                                    <p:anim calcmode="lin" valueType="num">
                                      <p:cBhvr>
                                        <p:cTn id="8" dur="1000" fill="hold"/>
                                        <p:tgtEl>
                                          <p:spTgt spid="4098"/>
                                        </p:tgtEl>
                                        <p:attrNameLst>
                                          <p:attrName>ppt_h</p:attrName>
                                        </p:attrNameLst>
                                      </p:cBhvr>
                                      <p:tavLst>
                                        <p:tav tm="0">
                                          <p:val>
                                            <p:fltVal val="0"/>
                                          </p:val>
                                        </p:tav>
                                        <p:tav tm="100000">
                                          <p:val>
                                            <p:strVal val="#ppt_h"/>
                                          </p:val>
                                        </p:tav>
                                      </p:tavLst>
                                    </p:anim>
                                    <p:anim calcmode="lin" valueType="num">
                                      <p:cBhvr>
                                        <p:cTn id="9" dur="1000" fill="hold"/>
                                        <p:tgtEl>
                                          <p:spTgt spid="4098"/>
                                        </p:tgtEl>
                                        <p:attrNameLst>
                                          <p:attrName>style.rotation</p:attrName>
                                        </p:attrNameLst>
                                      </p:cBhvr>
                                      <p:tavLst>
                                        <p:tav tm="0">
                                          <p:val>
                                            <p:fltVal val="90"/>
                                          </p:val>
                                        </p:tav>
                                        <p:tav tm="100000">
                                          <p:val>
                                            <p:fltVal val="0"/>
                                          </p:val>
                                        </p:tav>
                                      </p:tavLst>
                                    </p:anim>
                                    <p:animEffect transition="in" filter="fade">
                                      <p:cBhvr>
                                        <p:cTn id="10" dur="1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4" y="0"/>
            <a:ext cx="10364451" cy="1596177"/>
          </a:xfrm>
        </p:spPr>
        <p:txBody>
          <a:bodyPr/>
          <a:lstStyle/>
          <a:p>
            <a:r>
              <a:rPr lang="en-GB" dirty="0" smtClean="0"/>
              <a:t>Mary’s Birthday</a:t>
            </a:r>
            <a:endParaRPr lang="en-GB" dirty="0"/>
          </a:p>
        </p:txBody>
      </p:sp>
      <p:sp>
        <p:nvSpPr>
          <p:cNvPr id="3" name="Content Placeholder 2"/>
          <p:cNvSpPr>
            <a:spLocks noGrp="1"/>
          </p:cNvSpPr>
          <p:nvPr>
            <p:ph sz="quarter" idx="13"/>
          </p:nvPr>
        </p:nvSpPr>
        <p:spPr>
          <a:xfrm>
            <a:off x="913773" y="1596178"/>
            <a:ext cx="4747193" cy="4954252"/>
          </a:xfrm>
        </p:spPr>
        <p:txBody>
          <a:bodyPr>
            <a:normAutofit/>
          </a:bodyPr>
          <a:lstStyle/>
          <a:p>
            <a:pPr marL="0" indent="0">
              <a:buNone/>
            </a:pPr>
            <a:r>
              <a:rPr lang="en-GB" sz="1400" dirty="0" smtClean="0"/>
              <a:t>Key </a:t>
            </a:r>
            <a:r>
              <a:rPr lang="en-GB" sz="1400" dirty="0"/>
              <a:t>Stages </a:t>
            </a:r>
            <a:r>
              <a:rPr lang="en-GB" sz="1400" dirty="0" smtClean="0"/>
              <a:t>work </a:t>
            </a:r>
            <a:r>
              <a:rPr lang="en-GB" sz="1400" dirty="0"/>
              <a:t>on </a:t>
            </a:r>
            <a:r>
              <a:rPr lang="en-GB" sz="1400" dirty="0" smtClean="0"/>
              <a:t>a </a:t>
            </a:r>
            <a:r>
              <a:rPr lang="en-GB" sz="1400" dirty="0"/>
              <a:t>tribute to Our Lady’s birthday in September. </a:t>
            </a:r>
            <a:endParaRPr lang="en-GB" sz="1400" dirty="0" smtClean="0"/>
          </a:p>
          <a:p>
            <a:pPr marL="0" indent="0">
              <a:buNone/>
            </a:pPr>
            <a:r>
              <a:rPr lang="en-GB" sz="1400" dirty="0" smtClean="0"/>
              <a:t>Each </a:t>
            </a:r>
            <a:r>
              <a:rPr lang="en-GB" sz="1400" dirty="0"/>
              <a:t>year group looked at Mary from a different perspective, for example, Mary as a mother and Mary as a refugee in Egypt.  The early years thought carefully about their families. The children took time to appreciate what their mother figures do for them. </a:t>
            </a:r>
            <a:endParaRPr lang="en-GB" sz="1400" dirty="0" smtClean="0"/>
          </a:p>
          <a:p>
            <a:pPr marL="0" indent="0">
              <a:buNone/>
            </a:pPr>
            <a:r>
              <a:rPr lang="en-GB" sz="1400" dirty="0" smtClean="0"/>
              <a:t>They </a:t>
            </a:r>
            <a:r>
              <a:rPr lang="en-GB" sz="1400" dirty="0"/>
              <a:t>drew hearts for the women in their lives, thanking them. </a:t>
            </a:r>
            <a:endParaRPr lang="en-GB" sz="1400" dirty="0" smtClean="0"/>
          </a:p>
          <a:p>
            <a:pPr marL="0" indent="0">
              <a:buNone/>
            </a:pPr>
            <a:r>
              <a:rPr lang="en-GB" sz="1400" dirty="0" smtClean="0"/>
              <a:t>Year </a:t>
            </a:r>
            <a:r>
              <a:rPr lang="en-GB" sz="1400" dirty="0"/>
              <a:t>Four undertook a project about Mary as a refugee. The children researched modern day refugees incorporating geography, history and RE. Everyone has learned so much about Our Lady’s unconditional love for God and about her many life challenges. Every child wants to be more like Mary</a:t>
            </a:r>
            <a:r>
              <a:rPr lang="en-GB" sz="1400" dirty="0" smtClean="0"/>
              <a:t>.</a:t>
            </a:r>
          </a:p>
          <a:p>
            <a:pPr marL="0" indent="0">
              <a:buNone/>
            </a:pPr>
            <a:r>
              <a:rPr lang="en-GB" sz="1400" dirty="0" smtClean="0"/>
              <a:t>The whole school visited the prayer garden</a:t>
            </a:r>
            <a:endParaRPr lang="en-GB" sz="1400" dirty="0"/>
          </a:p>
          <a:p>
            <a:endParaRPr lang="en-GB" dirty="0"/>
          </a:p>
        </p:txBody>
      </p:sp>
      <p:pic>
        <p:nvPicPr>
          <p:cNvPr id="5122" name="Picture 2" descr="Image.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19800" y="1875651"/>
            <a:ext cx="4031226" cy="4184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2905675"/>
      </p:ext>
    </p:extLst>
  </p:cSld>
  <p:clrMapOvr>
    <a:masterClrMapping/>
  </p:clrMapOvr>
  <mc:AlternateContent xmlns:mc="http://schemas.openxmlformats.org/markup-compatibility/2006">
    <mc:Choice xmlns:p14="http://schemas.microsoft.com/office/powerpoint/2010/main" Requires="p14">
      <p:transition spd="slow" p14:dur="2000" advClick="0" advTm="12000"/>
    </mc:Choice>
    <mc:Fallback>
      <p:transition spd="slow" advClick="0" advTm="1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500"/>
                                        <p:tgtEl>
                                          <p:spTgt spid="3">
                                            <p:txEl>
                                              <p:pRg st="2" end="2"/>
                                            </p:txEl>
                                          </p:spTgt>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500"/>
                                        <p:tgtEl>
                                          <p:spTgt spid="3">
                                            <p:txEl>
                                              <p:pRg st="3" end="3"/>
                                            </p:txEl>
                                          </p:spTgt>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913774" y="1346662"/>
            <a:ext cx="4988262" cy="4444537"/>
          </a:xfrm>
        </p:spPr>
        <p:txBody>
          <a:bodyPr/>
          <a:lstStyle/>
          <a:p>
            <a:pPr marL="0" indent="0">
              <a:buNone/>
            </a:pPr>
            <a:r>
              <a:rPr lang="en-GB" dirty="0" smtClean="0"/>
              <a:t>Every Human being, regardless of background or circumstances has equal rights as a person because they are made in the image and likeness of god.</a:t>
            </a:r>
          </a:p>
          <a:p>
            <a:pPr marL="0" indent="0">
              <a:buNone/>
            </a:pPr>
            <a:r>
              <a:rPr lang="en-GB" dirty="0" smtClean="0"/>
              <a:t>We took to the polling station to vote in our new committee members for the year. </a:t>
            </a:r>
            <a:endParaRPr lang="en-GB" dirty="0"/>
          </a:p>
        </p:txBody>
      </p:sp>
      <p:sp>
        <p:nvSpPr>
          <p:cNvPr id="5" name="Title 1"/>
          <p:cNvSpPr txBox="1">
            <a:spLocks/>
          </p:cNvSpPr>
          <p:nvPr/>
        </p:nvSpPr>
        <p:spPr>
          <a:xfrm>
            <a:off x="1005022" y="-215051"/>
            <a:ext cx="10364451" cy="159617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r>
              <a:rPr lang="en-GB" dirty="0" smtClean="0"/>
              <a:t>Rights and responsibilities</a:t>
            </a:r>
            <a:endParaRPr lang="en-GB" dirty="0"/>
          </a:p>
        </p:txBody>
      </p:sp>
      <p:pic>
        <p:nvPicPr>
          <p:cNvPr id="9218" name="Picture 2" descr="Image.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94743" y="1206559"/>
            <a:ext cx="3508924" cy="46785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1328865"/>
      </p:ext>
    </p:extLst>
  </p:cSld>
  <p:clrMapOvr>
    <a:masterClrMapping/>
  </p:clrMapOvr>
  <mc:AlternateContent xmlns:mc="http://schemas.openxmlformats.org/markup-compatibility/2006">
    <mc:Choice xmlns:p14="http://schemas.microsoft.com/office/powerpoint/2010/main" Requires="p14">
      <p:transition spd="slow" p14:dur="2000" advClick="0" advTm="12000"/>
    </mc:Choice>
    <mc:Fallback>
      <p:transition spd="slow" advClick="0" advTm="1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717" y="144692"/>
            <a:ext cx="10364451" cy="1596177"/>
          </a:xfrm>
        </p:spPr>
        <p:txBody>
          <a:bodyPr/>
          <a:lstStyle/>
          <a:p>
            <a:r>
              <a:rPr lang="en-GB" dirty="0" smtClean="0"/>
              <a:t>Option for the poor and vulnerable</a:t>
            </a:r>
            <a:endParaRPr lang="en-GB" dirty="0"/>
          </a:p>
        </p:txBody>
      </p:sp>
      <p:pic>
        <p:nvPicPr>
          <p:cNvPr id="4" name="Content Placeholder 3"/>
          <p:cNvPicPr>
            <a:picLocks noGrp="1" noChangeAspect="1"/>
          </p:cNvPicPr>
          <p:nvPr>
            <p:ph sz="quarter" idx="13"/>
          </p:nvPr>
        </p:nvPicPr>
        <p:blipFill>
          <a:blip r:embed="rId2"/>
          <a:stretch>
            <a:fillRect/>
          </a:stretch>
        </p:blipFill>
        <p:spPr>
          <a:xfrm>
            <a:off x="5899276" y="1873741"/>
            <a:ext cx="6046104" cy="4527060"/>
          </a:xfrm>
          <a:prstGeom prst="rect">
            <a:avLst/>
          </a:prstGeom>
        </p:spPr>
      </p:pic>
      <p:sp>
        <p:nvSpPr>
          <p:cNvPr id="5" name="Content Placeholder 2"/>
          <p:cNvSpPr txBox="1">
            <a:spLocks/>
          </p:cNvSpPr>
          <p:nvPr/>
        </p:nvSpPr>
        <p:spPr>
          <a:xfrm>
            <a:off x="764144" y="1873741"/>
            <a:ext cx="4946699" cy="4601874"/>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None/>
            </a:pPr>
            <a:r>
              <a:rPr lang="en-GB" dirty="0"/>
              <a:t>When we heard about </a:t>
            </a:r>
            <a:r>
              <a:rPr lang="en-GB" dirty="0" smtClean="0"/>
              <a:t>Migrant </a:t>
            </a:r>
            <a:r>
              <a:rPr lang="en-GB" dirty="0"/>
              <a:t>Help UK's Christmas shoebox appeal, we knew we had to get involved. </a:t>
            </a:r>
            <a:r>
              <a:rPr lang="en-GB" dirty="0" smtClean="0"/>
              <a:t>we </a:t>
            </a:r>
            <a:r>
              <a:rPr lang="en-GB" dirty="0"/>
              <a:t>donated over fifty shoeboxes packed full of </a:t>
            </a:r>
            <a:r>
              <a:rPr lang="en-GB" dirty="0" smtClean="0"/>
              <a:t>gifts </a:t>
            </a:r>
            <a:r>
              <a:rPr lang="en-GB" dirty="0"/>
              <a:t>for refugee and asylum-seeking children. </a:t>
            </a:r>
            <a:endParaRPr lang="en-GB" dirty="0" smtClean="0"/>
          </a:p>
          <a:p>
            <a:pPr marL="0" indent="0">
              <a:buNone/>
            </a:pPr>
            <a:r>
              <a:rPr lang="en-GB" dirty="0" smtClean="0"/>
              <a:t>The </a:t>
            </a:r>
            <a:r>
              <a:rPr lang="en-GB" dirty="0"/>
              <a:t>volunteers at Migrant Help UK were bowled over by the generosity shown by our school community and were very grateful for each and every shoebox that was put together with such care. </a:t>
            </a:r>
            <a:endParaRPr lang="en-GB" dirty="0"/>
          </a:p>
        </p:txBody>
      </p:sp>
    </p:spTree>
    <p:extLst>
      <p:ext uri="{BB962C8B-B14F-4D97-AF65-F5344CB8AC3E}">
        <p14:creationId xmlns:p14="http://schemas.microsoft.com/office/powerpoint/2010/main" val="312113987"/>
      </p:ext>
    </p:extLst>
  </p:cSld>
  <p:clrMapOvr>
    <a:masterClrMapping/>
  </p:clrMapOvr>
  <mc:AlternateContent xmlns:mc="http://schemas.openxmlformats.org/markup-compatibility/2006">
    <mc:Choice xmlns:p14="http://schemas.microsoft.com/office/powerpoint/2010/main" Requires="p14">
      <p:transition spd="slow" p14:dur="2000" advClick="0" advTm="12000"/>
    </mc:Choice>
    <mc:Fallback>
      <p:transition spd="slow" advClick="0" advTm="1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par>
                          <p:cTn id="14" fill="hold">
                            <p:stCondLst>
                              <p:cond delay="1500"/>
                            </p:stCondLst>
                            <p:childTnLst>
                              <p:par>
                                <p:cTn id="15" presetID="1"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6842" y="-58817"/>
            <a:ext cx="10364451" cy="1596177"/>
          </a:xfrm>
        </p:spPr>
        <p:txBody>
          <a:bodyPr/>
          <a:lstStyle/>
          <a:p>
            <a:r>
              <a:rPr lang="en-GB" dirty="0" smtClean="0"/>
              <a:t>Activist in faith</a:t>
            </a:r>
            <a:endParaRPr lang="en-GB" dirty="0"/>
          </a:p>
        </p:txBody>
      </p:sp>
      <p:sp>
        <p:nvSpPr>
          <p:cNvPr id="3" name="Content Placeholder 2"/>
          <p:cNvSpPr>
            <a:spLocks noGrp="1"/>
          </p:cNvSpPr>
          <p:nvPr>
            <p:ph sz="quarter" idx="13"/>
          </p:nvPr>
        </p:nvSpPr>
        <p:spPr>
          <a:xfrm>
            <a:off x="515840" y="2214694"/>
            <a:ext cx="4420226" cy="3424107"/>
          </a:xfrm>
        </p:spPr>
        <p:txBody>
          <a:bodyPr>
            <a:noAutofit/>
          </a:bodyPr>
          <a:lstStyle/>
          <a:p>
            <a:pPr marL="0" indent="0">
              <a:buNone/>
            </a:pPr>
            <a:r>
              <a:rPr lang="en-GB" sz="1800" dirty="0" smtClean="0"/>
              <a:t>We are activists </a:t>
            </a:r>
            <a:r>
              <a:rPr lang="en-GB" sz="1800" dirty="0"/>
              <a:t>in </a:t>
            </a:r>
            <a:r>
              <a:rPr lang="en-GB" sz="1800" dirty="0" smtClean="0"/>
              <a:t>our faith </a:t>
            </a:r>
            <a:r>
              <a:rPr lang="en-GB" sz="1800" dirty="0"/>
              <a:t>by following the example of various inspirational peers. </a:t>
            </a:r>
            <a:r>
              <a:rPr lang="en-GB" sz="1800" dirty="0" smtClean="0"/>
              <a:t>We looked </a:t>
            </a:r>
            <a:r>
              <a:rPr lang="en-GB" sz="1800" dirty="0"/>
              <a:t>at modern day activists who have made a big difference to our world. </a:t>
            </a:r>
            <a:r>
              <a:rPr lang="en-GB" sz="1800" dirty="0" smtClean="0"/>
              <a:t>We researched </a:t>
            </a:r>
            <a:r>
              <a:rPr lang="en-GB" sz="1800" dirty="0"/>
              <a:t>Malala </a:t>
            </a:r>
            <a:r>
              <a:rPr lang="en-GB" sz="1800" dirty="0" smtClean="0"/>
              <a:t>Yousafzai, Greta Thunberg and </a:t>
            </a:r>
            <a:r>
              <a:rPr lang="en-GB" sz="1800" dirty="0" err="1" smtClean="0"/>
              <a:t>rosa</a:t>
            </a:r>
            <a:r>
              <a:rPr lang="en-GB" sz="1800" dirty="0" smtClean="0"/>
              <a:t> parks, to name but a few.</a:t>
            </a:r>
          </a:p>
          <a:p>
            <a:pPr marL="0" indent="0">
              <a:buNone/>
            </a:pPr>
            <a:r>
              <a:rPr lang="en-GB" sz="1800" dirty="0" smtClean="0"/>
              <a:t>Year </a:t>
            </a:r>
            <a:r>
              <a:rPr lang="en-GB" sz="1800" dirty="0"/>
              <a:t>Six learned a lot from their Kingdom of God project which focussed on how they can show the qualities Jesus taught us. The class studied </a:t>
            </a:r>
            <a:r>
              <a:rPr lang="en-GB" sz="1800" dirty="0" smtClean="0"/>
              <a:t>Rosa Parks</a:t>
            </a:r>
            <a:endParaRPr lang="en-GB" sz="1800" dirty="0"/>
          </a:p>
        </p:txBody>
      </p:sp>
      <p:pic>
        <p:nvPicPr>
          <p:cNvPr id="6146" name="Picture 2" descr="Image.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880" y="1244600"/>
            <a:ext cx="3883522" cy="51780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6687956"/>
      </p:ext>
    </p:extLst>
  </p:cSld>
  <p:clrMapOvr>
    <a:masterClrMapping/>
  </p:clrMapOvr>
  <mc:AlternateContent xmlns:mc="http://schemas.openxmlformats.org/markup-compatibility/2006">
    <mc:Choice xmlns:p14="http://schemas.microsoft.com/office/powerpoint/2010/main" Requires="p14">
      <p:transition spd="slow" p14:dur="2000" advClick="0" advTm="12000"/>
    </mc:Choice>
    <mc:Fallback>
      <p:transition spd="slow" advClick="0" advTm="1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6146"/>
                                        </p:tgtEl>
                                        <p:attrNameLst>
                                          <p:attrName>style.visibility</p:attrName>
                                        </p:attrNameLst>
                                      </p:cBhvr>
                                      <p:to>
                                        <p:strVal val="visible"/>
                                      </p:to>
                                    </p:set>
                                    <p:animEffect transition="in" filter="fade">
                                      <p:cBhvr>
                                        <p:cTn id="18" dur="1000"/>
                                        <p:tgtEl>
                                          <p:spTgt spid="6146"/>
                                        </p:tgtEl>
                                      </p:cBhvr>
                                    </p:animEffect>
                                    <p:anim calcmode="lin" valueType="num">
                                      <p:cBhvr>
                                        <p:cTn id="19" dur="1000" fill="hold"/>
                                        <p:tgtEl>
                                          <p:spTgt spid="6146"/>
                                        </p:tgtEl>
                                        <p:attrNameLst>
                                          <p:attrName>ppt_x</p:attrName>
                                        </p:attrNameLst>
                                      </p:cBhvr>
                                      <p:tavLst>
                                        <p:tav tm="0">
                                          <p:val>
                                            <p:strVal val="#ppt_x"/>
                                          </p:val>
                                        </p:tav>
                                        <p:tav tm="100000">
                                          <p:val>
                                            <p:strVal val="#ppt_x"/>
                                          </p:val>
                                        </p:tav>
                                      </p:tavLst>
                                    </p:anim>
                                    <p:anim calcmode="lin" valueType="num">
                                      <p:cBhvr>
                                        <p:cTn id="20" dur="1000" fill="hold"/>
                                        <p:tgtEl>
                                          <p:spTgt spid="61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149" y="0"/>
            <a:ext cx="10364451" cy="1596177"/>
          </a:xfrm>
        </p:spPr>
        <p:txBody>
          <a:bodyPr/>
          <a:lstStyle/>
          <a:p>
            <a:r>
              <a:rPr lang="en-GB" b="1" dirty="0"/>
              <a:t>Stewards of the </a:t>
            </a:r>
            <a:r>
              <a:rPr lang="en-GB" b="1" dirty="0" smtClean="0"/>
              <a:t>Earth</a:t>
            </a:r>
            <a:r>
              <a:rPr lang="en-GB" dirty="0"/>
              <a:t/>
            </a:r>
            <a:br>
              <a:rPr lang="en-GB" dirty="0"/>
            </a:br>
            <a:endParaRPr lang="en-GB" dirty="0"/>
          </a:p>
        </p:txBody>
      </p:sp>
      <p:sp>
        <p:nvSpPr>
          <p:cNvPr id="3" name="Content Placeholder 2"/>
          <p:cNvSpPr>
            <a:spLocks noGrp="1"/>
          </p:cNvSpPr>
          <p:nvPr>
            <p:ph sz="quarter" idx="13"/>
          </p:nvPr>
        </p:nvSpPr>
        <p:spPr>
          <a:xfrm>
            <a:off x="481512" y="2109397"/>
            <a:ext cx="3417157" cy="3424107"/>
          </a:xfrm>
        </p:spPr>
        <p:txBody>
          <a:bodyPr>
            <a:normAutofit fontScale="92500" lnSpcReduction="10000"/>
          </a:bodyPr>
          <a:lstStyle/>
          <a:p>
            <a:pPr marL="0" indent="0">
              <a:buNone/>
            </a:pPr>
            <a:r>
              <a:rPr lang="en-GB" dirty="0" smtClean="0"/>
              <a:t>Year 4 wrote to the local </a:t>
            </a:r>
            <a:r>
              <a:rPr lang="en-GB" dirty="0" err="1" smtClean="0"/>
              <a:t>mp</a:t>
            </a:r>
            <a:r>
              <a:rPr lang="en-GB" dirty="0" smtClean="0"/>
              <a:t> to share their upset at the state of the local area. What </a:t>
            </a:r>
            <a:r>
              <a:rPr lang="en-GB" dirty="0"/>
              <a:t>an interesting way of learning about Catholic Social Teaching and Pope Francis’ </a:t>
            </a:r>
            <a:r>
              <a:rPr lang="en-GB" dirty="0" err="1"/>
              <a:t>Laudato</a:t>
            </a:r>
            <a:r>
              <a:rPr lang="en-GB" dirty="0"/>
              <a:t> Si (care for our common home).  Year </a:t>
            </a:r>
            <a:r>
              <a:rPr lang="en-GB" dirty="0" smtClean="0"/>
              <a:t>4 were invited litter picking with the team.</a:t>
            </a:r>
            <a:endParaRPr lang="en-GB" dirty="0"/>
          </a:p>
          <a:p>
            <a:endParaRPr lang="en-GB" dirty="0"/>
          </a:p>
        </p:txBody>
      </p:sp>
      <p:pic>
        <p:nvPicPr>
          <p:cNvPr id="7170" name="Picture 2" descr="Image.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29245" y="888479"/>
            <a:ext cx="5810304" cy="58659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5423937"/>
      </p:ext>
    </p:extLst>
  </p:cSld>
  <p:clrMapOvr>
    <a:masterClrMapping/>
  </p:clrMapOvr>
  <mc:AlternateContent xmlns:mc="http://schemas.openxmlformats.org/markup-compatibility/2006">
    <mc:Choice xmlns:p14="http://schemas.microsoft.com/office/powerpoint/2010/main" Requires="p14">
      <p:transition spd="slow" p14:dur="2000" advClick="0" advTm="12000"/>
    </mc:Choice>
    <mc:Fallback>
      <p:transition spd="slow" advClick="0" advTm="1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7170"/>
                                        </p:tgtEl>
                                        <p:attrNameLst>
                                          <p:attrName>style.visibility</p:attrName>
                                        </p:attrNameLst>
                                      </p:cBhvr>
                                      <p:to>
                                        <p:strVal val="visible"/>
                                      </p:to>
                                    </p:set>
                                    <p:animEffect transition="in" filter="fade">
                                      <p:cBhvr>
                                        <p:cTn id="16"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711" y="69877"/>
            <a:ext cx="10364451" cy="1596177"/>
          </a:xfrm>
        </p:spPr>
        <p:txBody>
          <a:bodyPr/>
          <a:lstStyle/>
          <a:p>
            <a:r>
              <a:rPr lang="en-GB" dirty="0" smtClean="0"/>
              <a:t>Dignity of the human person</a:t>
            </a:r>
            <a:endParaRPr lang="en-GB" dirty="0"/>
          </a:p>
        </p:txBody>
      </p:sp>
      <p:sp>
        <p:nvSpPr>
          <p:cNvPr id="3" name="Content Placeholder 2"/>
          <p:cNvSpPr>
            <a:spLocks noGrp="1"/>
          </p:cNvSpPr>
          <p:nvPr>
            <p:ph sz="quarter" idx="13"/>
          </p:nvPr>
        </p:nvSpPr>
        <p:spPr>
          <a:xfrm>
            <a:off x="913774" y="1886989"/>
            <a:ext cx="4979950" cy="4347555"/>
          </a:xfrm>
        </p:spPr>
        <p:txBody>
          <a:bodyPr>
            <a:noAutofit/>
          </a:bodyPr>
          <a:lstStyle/>
          <a:p>
            <a:pPr marL="0" indent="0">
              <a:buNone/>
            </a:pPr>
            <a:r>
              <a:rPr lang="en-GB" sz="1200" dirty="0" smtClean="0"/>
              <a:t>As </a:t>
            </a:r>
            <a:r>
              <a:rPr lang="en-GB" sz="1200" dirty="0"/>
              <a:t>part of our work for Refugee Week in June 2021, we created a pilgrimage with the different 'stations' of a refugee's journey. </a:t>
            </a:r>
            <a:endParaRPr lang="en-GB" sz="1200" dirty="0" smtClean="0"/>
          </a:p>
          <a:p>
            <a:pPr marL="0" indent="0">
              <a:buNone/>
            </a:pPr>
            <a:r>
              <a:rPr lang="en-GB" sz="1200" dirty="0" smtClean="0"/>
              <a:t>First</a:t>
            </a:r>
            <a:r>
              <a:rPr lang="en-GB" sz="1200" dirty="0"/>
              <a:t>, the children put themselves in a refugee's shoes and tried to imagine what they would pack if they were forced to flee their home at short notice. Then they imagined the emotional goodbyes as they began their long journey. </a:t>
            </a:r>
            <a:endParaRPr lang="en-GB" sz="1200" dirty="0" smtClean="0"/>
          </a:p>
          <a:p>
            <a:pPr marL="0" indent="0">
              <a:buNone/>
            </a:pPr>
            <a:r>
              <a:rPr lang="en-GB" sz="1200" dirty="0" smtClean="0"/>
              <a:t>At </a:t>
            </a:r>
            <a:r>
              <a:rPr lang="en-GB" sz="1200" dirty="0"/>
              <a:t>the third station, the children tried to imagine the long walk, often across deserts, mountains and forests in search of a place of safety. Next, the children paused for a moment to try to imagine having to spend time in refugee camps. The children were shocked to learn that some refugees wait years before being granted asylum. After this, the children thought about a refugee's final journey to their new home. They talked about how a refugee must have very mixed emotions ranging from relief and excitement to nervousness and anxiety. The last station symbolised a new home. Here, children discussed what it must be like to arrive in a foreign land with a new language and culture.</a:t>
            </a:r>
            <a:endParaRPr lang="en-GB" sz="1200" dirty="0"/>
          </a:p>
        </p:txBody>
      </p:sp>
      <p:pic>
        <p:nvPicPr>
          <p:cNvPr id="4" name="Picture 3"/>
          <p:cNvPicPr>
            <a:picLocks noChangeAspect="1"/>
          </p:cNvPicPr>
          <p:nvPr/>
        </p:nvPicPr>
        <p:blipFill>
          <a:blip r:embed="rId2"/>
          <a:stretch>
            <a:fillRect/>
          </a:stretch>
        </p:blipFill>
        <p:spPr>
          <a:xfrm>
            <a:off x="6128937" y="2010737"/>
            <a:ext cx="5522833" cy="4148993"/>
          </a:xfrm>
          <a:prstGeom prst="rect">
            <a:avLst/>
          </a:prstGeom>
        </p:spPr>
      </p:pic>
    </p:spTree>
    <p:extLst>
      <p:ext uri="{BB962C8B-B14F-4D97-AF65-F5344CB8AC3E}">
        <p14:creationId xmlns:p14="http://schemas.microsoft.com/office/powerpoint/2010/main" val="1730164059"/>
      </p:ext>
    </p:extLst>
  </p:cSld>
  <p:clrMapOvr>
    <a:masterClrMapping/>
  </p:clrMapOvr>
  <mc:AlternateContent xmlns:mc="http://schemas.openxmlformats.org/markup-compatibility/2006">
    <mc:Choice xmlns:p14="http://schemas.microsoft.com/office/powerpoint/2010/main" Requires="p14">
      <p:transition spd="slow" p14:dur="2000" advClick="0" advTm="15000"/>
    </mc:Choice>
    <mc:Fallback>
      <p:transitio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500"/>
                                        <p:tgtEl>
                                          <p:spTgt spid="3">
                                            <p:txEl>
                                              <p:pRg st="2" end="2"/>
                                            </p:txEl>
                                          </p:spTgt>
                                        </p:tgtEl>
                                      </p:cBhvr>
                                    </p:animEffect>
                                  </p:childTnLst>
                                </p:cTn>
                              </p:par>
                            </p:childTnLst>
                          </p:cTn>
                        </p:par>
                        <p:par>
                          <p:cTn id="22" fill="hold">
                            <p:stCondLst>
                              <p:cond delay="2500"/>
                            </p:stCondLst>
                            <p:childTnLst>
                              <p:par>
                                <p:cTn id="23" presetID="1" presetClass="entr" presetSubtype="0"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582" y="0"/>
            <a:ext cx="10364451" cy="1596177"/>
          </a:xfrm>
        </p:spPr>
        <p:txBody>
          <a:bodyPr/>
          <a:lstStyle/>
          <a:p>
            <a:r>
              <a:rPr lang="en-GB" dirty="0" smtClean="0"/>
              <a:t>Candlemas</a:t>
            </a:r>
            <a:endParaRPr lang="en-GB" dirty="0"/>
          </a:p>
        </p:txBody>
      </p:sp>
      <p:sp>
        <p:nvSpPr>
          <p:cNvPr id="3" name="Content Placeholder 2"/>
          <p:cNvSpPr>
            <a:spLocks noGrp="1"/>
          </p:cNvSpPr>
          <p:nvPr>
            <p:ph sz="quarter" idx="13"/>
          </p:nvPr>
        </p:nvSpPr>
        <p:spPr>
          <a:xfrm>
            <a:off x="913774" y="2367092"/>
            <a:ext cx="3683164" cy="3424107"/>
          </a:xfrm>
        </p:spPr>
        <p:txBody>
          <a:bodyPr/>
          <a:lstStyle/>
          <a:p>
            <a:pPr marL="0" indent="0">
              <a:buNone/>
            </a:pPr>
            <a:r>
              <a:rPr lang="en-GB" dirty="0" smtClean="0"/>
              <a:t>To celebrate </a:t>
            </a:r>
            <a:r>
              <a:rPr lang="en-GB" dirty="0"/>
              <a:t>Candlemas, we’ve had some beautiful candles made! We will light these candles during prayer services and will take them along to mass too!</a:t>
            </a:r>
            <a:endParaRPr lang="en-GB" dirty="0"/>
          </a:p>
        </p:txBody>
      </p:sp>
      <p:pic>
        <p:nvPicPr>
          <p:cNvPr id="8194" name="Picture 2" descr="Image.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8988" y="1817621"/>
            <a:ext cx="5548612" cy="41614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2066916"/>
      </p:ext>
    </p:extLst>
  </p:cSld>
  <p:clrMapOvr>
    <a:masterClrMapping/>
  </p:clrMapOvr>
  <mc:AlternateContent xmlns:mc="http://schemas.openxmlformats.org/markup-compatibility/2006">
    <mc:Choice xmlns:p14="http://schemas.microsoft.com/office/powerpoint/2010/main" Requires="p14">
      <p:transition spd="slow" p14:dur="2000" advClick="0" advTm="12000"/>
    </mc:Choice>
    <mc:Fallback>
      <p:transition spd="slow" advClick="0" advTm="1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42" presetClass="entr" presetSubtype="0" fill="hold" grpId="0" nodeType="after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anim calcmode="lin" valueType="num">
                                      <p:cBhvr>
                                        <p:cTn id="11"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2"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1" presetClass="entr" presetSubtype="0" fill="hold" nodeType="afterEffect">
                                  <p:stCondLst>
                                    <p:cond delay="0"/>
                                  </p:stCondLst>
                                  <p:childTnLst>
                                    <p:set>
                                      <p:cBhvr>
                                        <p:cTn id="15" dur="1" fill="hold">
                                          <p:stCondLst>
                                            <p:cond delay="0"/>
                                          </p:stCondLst>
                                        </p:cTn>
                                        <p:tgtEl>
                                          <p:spTgt spid="81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7273" y="-221068"/>
            <a:ext cx="10364451" cy="1596177"/>
          </a:xfrm>
        </p:spPr>
        <p:txBody>
          <a:bodyPr/>
          <a:lstStyle/>
          <a:p>
            <a:r>
              <a:rPr lang="en-GB" dirty="0" smtClean="0"/>
              <a:t>School of sanctuary</a:t>
            </a:r>
            <a:endParaRPr lang="en-GB" dirty="0"/>
          </a:p>
        </p:txBody>
      </p:sp>
      <p:sp>
        <p:nvSpPr>
          <p:cNvPr id="3" name="Content Placeholder 2"/>
          <p:cNvSpPr>
            <a:spLocks noGrp="1"/>
          </p:cNvSpPr>
          <p:nvPr>
            <p:ph sz="quarter" idx="13"/>
          </p:nvPr>
        </p:nvSpPr>
        <p:spPr>
          <a:xfrm>
            <a:off x="847273" y="1851703"/>
            <a:ext cx="10363826" cy="3424107"/>
          </a:xfrm>
        </p:spPr>
        <p:txBody>
          <a:bodyPr/>
          <a:lstStyle/>
          <a:p>
            <a:endParaRPr lang="en-GB" dirty="0"/>
          </a:p>
        </p:txBody>
      </p:sp>
      <p:pic>
        <p:nvPicPr>
          <p:cNvPr id="4" name="Picture 3"/>
          <p:cNvPicPr>
            <a:picLocks noChangeAspect="1"/>
          </p:cNvPicPr>
          <p:nvPr/>
        </p:nvPicPr>
        <p:blipFill>
          <a:blip r:embed="rId2"/>
          <a:stretch>
            <a:fillRect/>
          </a:stretch>
        </p:blipFill>
        <p:spPr>
          <a:xfrm>
            <a:off x="2928286" y="1094230"/>
            <a:ext cx="6201800" cy="4107780"/>
          </a:xfrm>
          <a:prstGeom prst="rect">
            <a:avLst/>
          </a:prstGeom>
        </p:spPr>
      </p:pic>
      <p:sp>
        <p:nvSpPr>
          <p:cNvPr id="5" name="Rectangle 4"/>
          <p:cNvSpPr/>
          <p:nvPr/>
        </p:nvSpPr>
        <p:spPr>
          <a:xfrm>
            <a:off x="645622" y="5394322"/>
            <a:ext cx="10934007" cy="923330"/>
          </a:xfrm>
          <a:prstGeom prst="rect">
            <a:avLst/>
          </a:prstGeom>
        </p:spPr>
        <p:txBody>
          <a:bodyPr wrap="square">
            <a:spAutoFit/>
          </a:bodyPr>
          <a:lstStyle/>
          <a:p>
            <a:r>
              <a:rPr lang="en-GB" dirty="0">
                <a:solidFill>
                  <a:srgbClr val="4F4F4F"/>
                </a:solidFill>
                <a:latin typeface="Roboto"/>
              </a:rPr>
              <a:t>We are proud to announce that we achieved the Schools of Sanctuary Award in January 2022 but this it not the end! We will continue our work on refugee and asylum seekers as well as supporting Schools of Sanctuary. </a:t>
            </a:r>
            <a:endParaRPr lang="en-GB" dirty="0"/>
          </a:p>
        </p:txBody>
      </p:sp>
    </p:spTree>
    <p:extLst>
      <p:ext uri="{BB962C8B-B14F-4D97-AF65-F5344CB8AC3E}">
        <p14:creationId xmlns:p14="http://schemas.microsoft.com/office/powerpoint/2010/main" val="3196868429"/>
      </p:ext>
    </p:extLst>
  </p:cSld>
  <p:clrMapOvr>
    <a:masterClrMapping/>
  </p:clrMapOvr>
  <mc:AlternateContent xmlns:mc="http://schemas.openxmlformats.org/markup-compatibility/2006">
    <mc:Choice xmlns:p14="http://schemas.microsoft.com/office/powerpoint/2010/main" Requires="p14">
      <p:transition spd="slow" p14:dur="2000" advTm="12000"/>
    </mc:Choice>
    <mc:Fallback>
      <p:transition spd="slow" advTm="1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p:txBody>
          <a:bodyPr/>
          <a:lstStyle/>
          <a:p>
            <a:endParaRPr lang="en-GB"/>
          </a:p>
        </p:txBody>
      </p:sp>
      <p:pic>
        <p:nvPicPr>
          <p:cNvPr id="4" name="Picture 3"/>
          <p:cNvPicPr>
            <a:picLocks noChangeAspect="1"/>
          </p:cNvPicPr>
          <p:nvPr/>
        </p:nvPicPr>
        <p:blipFill>
          <a:blip r:embed="rId2"/>
          <a:stretch>
            <a:fillRect/>
          </a:stretch>
        </p:blipFill>
        <p:spPr>
          <a:xfrm>
            <a:off x="1573058" y="499400"/>
            <a:ext cx="9044632" cy="6358600"/>
          </a:xfrm>
          <a:prstGeom prst="rect">
            <a:avLst/>
          </a:prstGeom>
        </p:spPr>
      </p:pic>
      <p:sp>
        <p:nvSpPr>
          <p:cNvPr id="6" name="Title 1"/>
          <p:cNvSpPr txBox="1">
            <a:spLocks/>
          </p:cNvSpPr>
          <p:nvPr/>
        </p:nvSpPr>
        <p:spPr>
          <a:xfrm>
            <a:off x="913149" y="-337447"/>
            <a:ext cx="10364451" cy="159617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r>
              <a:rPr lang="en-GB" dirty="0" smtClean="0"/>
              <a:t>Catholic SOCIAL TEACHING MAP</a:t>
            </a:r>
            <a:endParaRPr lang="en-GB" dirty="0"/>
          </a:p>
        </p:txBody>
      </p:sp>
    </p:spTree>
    <p:extLst>
      <p:ext uri="{BB962C8B-B14F-4D97-AF65-F5344CB8AC3E}">
        <p14:creationId xmlns:p14="http://schemas.microsoft.com/office/powerpoint/2010/main" val="774105324"/>
      </p:ext>
    </p:extLst>
  </p:cSld>
  <p:clrMapOvr>
    <a:masterClrMapping/>
  </p:clrMapOvr>
  <mc:AlternateContent xmlns:mc="http://schemas.openxmlformats.org/markup-compatibility/2006">
    <mc:Choice xmlns:p14="http://schemas.microsoft.com/office/powerpoint/2010/main" Requires="p14">
      <p:transition spd="slow" p14:dur="2000" advClick="0" advTm="12000"/>
    </mc:Choice>
    <mc:Fallback>
      <p:transition spd="slow" advClick="0" advTm="1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2989"/>
            <a:ext cx="11957538" cy="1205298"/>
          </a:xfrm>
        </p:spPr>
        <p:txBody>
          <a:bodyPr/>
          <a:lstStyle/>
          <a:p>
            <a:r>
              <a:rPr lang="en-GB" dirty="0" smtClean="0"/>
              <a:t>Together, We’re changing the world </a:t>
            </a:r>
            <a:endParaRPr lang="en-GB" dirty="0"/>
          </a:p>
        </p:txBody>
      </p:sp>
      <p:pic>
        <p:nvPicPr>
          <p:cNvPr id="12290" name="Picture 2" descr="Image previe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7176" y="1661746"/>
            <a:ext cx="9206382" cy="39199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8099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22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TM04033925[[fn=Droplet]]</Template>
  <TotalTime>98</TotalTime>
  <Words>839</Words>
  <Application>Microsoft Office PowerPoint</Application>
  <PresentationFormat>Widescreen</PresentationFormat>
  <Paragraphs>32</Paragraphs>
  <Slides>16</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Roboto</vt:lpstr>
      <vt:lpstr>Tw Cen MT</vt:lpstr>
      <vt:lpstr>Droplet</vt:lpstr>
      <vt:lpstr>PowerPoint Presentation</vt:lpstr>
      <vt:lpstr>Our Voice</vt:lpstr>
      <vt:lpstr>PowerPoint Presentation</vt:lpstr>
      <vt:lpstr>PowerPoint Presentation</vt:lpstr>
      <vt:lpstr>PowerPoint Presentation</vt:lpstr>
      <vt:lpstr>PowerPoint Presentation</vt:lpstr>
      <vt:lpstr>Mary’s Birthday</vt:lpstr>
      <vt:lpstr>PowerPoint Presentation</vt:lpstr>
      <vt:lpstr>Option for the poor and vulnerable</vt:lpstr>
      <vt:lpstr>Activist in faith</vt:lpstr>
      <vt:lpstr>Stewards of the Earth </vt:lpstr>
      <vt:lpstr>Dignity of the human person</vt:lpstr>
      <vt:lpstr>Candlemas</vt:lpstr>
      <vt:lpstr>School of sanctuary</vt:lpstr>
      <vt:lpstr>PowerPoint Presentation</vt:lpstr>
      <vt:lpstr>Together, We’re changing the world </vt:lpstr>
    </vt:vector>
  </TitlesOfParts>
  <Company>St Peter's Catholic Primary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the kingdom</dc:title>
  <dc:creator>Natasha Mellor</dc:creator>
  <cp:lastModifiedBy>Natasha Mellor</cp:lastModifiedBy>
  <cp:revision>21</cp:revision>
  <dcterms:created xsi:type="dcterms:W3CDTF">2022-02-07T16:02:09Z</dcterms:created>
  <dcterms:modified xsi:type="dcterms:W3CDTF">2022-02-07T17:40:13Z</dcterms:modified>
</cp:coreProperties>
</file>